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66"/>
    <a:srgbClr val="CC0000"/>
    <a:srgbClr val="996633"/>
    <a:srgbClr val="993300"/>
    <a:srgbClr val="B7E7DC"/>
    <a:srgbClr val="00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4FBE7-59C5-49ED-907F-DE2F058C12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20891-B4B5-4165-B18B-52F6312FB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5E954-B881-46E9-B2C9-402E1B804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62FA0-5A62-4D65-89E8-E7857543BD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B3025-9EF2-46A0-87FF-9962FC875A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EA667-FB1C-417D-A610-09B86FD43D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FD55-9BEE-4D9E-91FB-2B9418E9DC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08BC6-8719-4F7B-988F-60EF479CBF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72273-04D5-45DB-9F32-733A3D363D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C7066-E357-4880-8BA5-851201BF60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4CEDB-61AD-4D62-B29C-A8FBADFD37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BA7B4E-195D-4F8B-A817-967BC36AD0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08050"/>
            <a:ext cx="8424862" cy="5113338"/>
          </a:xfrm>
        </p:spPr>
        <p:txBody>
          <a:bodyPr/>
          <a:lstStyle/>
          <a:p>
            <a:r>
              <a:rPr lang="ru-RU" sz="5400" b="1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МЕТОДЫ ПРОТИВОДЕЙСТВИЯ ТЕРРОРИЗМУ.</a:t>
            </a:r>
            <a:br>
              <a:rPr lang="ru-RU" sz="5400" b="1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</a:br>
            <a:r>
              <a:rPr lang="ru-RU" sz="5400" b="1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ПУТИ ВЫЯВЛЕНИЯ, ПРЕДУПРЕЖДЕНИЯ И ПРЕСЕЧЕНИЯ ТЕРРОРИЗМА</a:t>
            </a:r>
            <a:r>
              <a:rPr lang="ru-RU" sz="2800" i="1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9750" y="0"/>
            <a:ext cx="8135938" cy="18446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CC">
                  <a:alpha val="67999"/>
                </a:srgbClr>
              </a:gs>
              <a:gs pos="100000">
                <a:srgbClr val="FFFFCC">
                  <a:gamma/>
                  <a:shade val="82745"/>
                  <a:invGamma/>
                  <a:alpha val="9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ru-RU" sz="1600" b="1" i="1">
                <a:solidFill>
                  <a:schemeClr val="tx1"/>
                </a:solidFill>
              </a:rPr>
              <a:t>Антитеррористическая деятельность в России</a:t>
            </a:r>
            <a:r>
              <a:rPr lang="ru-RU" sz="1400">
                <a:solidFill>
                  <a:schemeClr val="tx1"/>
                </a:solidFill>
              </a:rPr>
              <a:t> – это системная деятельность государственных органов, юридических лиц, независимо от форм собственности, а также общественных объединений и граждан в пределах своих полномочий по предупреждению, выявлению, пресечению, раскрытию, расследованию и минимизации последствий террористической деятельности, направленной на нанесение ущерба личности, обществу, государству.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-5400000">
            <a:off x="4536282" y="-1793081"/>
            <a:ext cx="719137" cy="77057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sz="1400" b="1">
                <a:solidFill>
                  <a:srgbClr val="663300"/>
                </a:solidFill>
              </a:rPr>
              <a:t>Основными </a:t>
            </a:r>
            <a:r>
              <a:rPr lang="ru-RU" sz="1400" b="1" i="1">
                <a:solidFill>
                  <a:srgbClr val="663300"/>
                </a:solidFill>
              </a:rPr>
              <a:t>целями </a:t>
            </a:r>
            <a:r>
              <a:rPr lang="ru-RU" sz="1400" b="1">
                <a:solidFill>
                  <a:srgbClr val="663300"/>
                </a:solidFill>
              </a:rPr>
              <a:t>антитеррористической</a:t>
            </a:r>
          </a:p>
          <a:p>
            <a:r>
              <a:rPr lang="ru-RU" sz="1400" b="1">
                <a:solidFill>
                  <a:srgbClr val="663300"/>
                </a:solidFill>
              </a:rPr>
              <a:t> деятельности являются: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971550" y="2492375"/>
            <a:ext cx="7200900" cy="504825"/>
          </a:xfrm>
          <a:prstGeom prst="flowChartTerminator">
            <a:avLst/>
          </a:prstGeom>
          <a:solidFill>
            <a:srgbClr val="00FFFF">
              <a:alpha val="7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>
                <a:solidFill>
                  <a:srgbClr val="663300"/>
                </a:solidFill>
              </a:rPr>
              <a:t>-обеспечение надежной защиты граждан, общества и государства от внешних и внутренних угроз;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042988" y="4221163"/>
            <a:ext cx="7200900" cy="504825"/>
          </a:xfrm>
          <a:prstGeom prst="flowChartTerminator">
            <a:avLst/>
          </a:prstGeom>
          <a:solidFill>
            <a:srgbClr val="00FFFF">
              <a:alpha val="7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200">
                <a:solidFill>
                  <a:srgbClr val="663300"/>
                </a:solidFill>
              </a:rPr>
              <a:t>-выявление, ограничение и устранение факторов, обусловливающих террористические угрозы;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971550" y="3068638"/>
            <a:ext cx="7200900" cy="504825"/>
          </a:xfrm>
          <a:prstGeom prst="flowChartTerminator">
            <a:avLst/>
          </a:prstGeom>
          <a:solidFill>
            <a:srgbClr val="00FFFF">
              <a:alpha val="7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663300"/>
                </a:solidFill>
              </a:rPr>
              <a:t>-активная борьба с террористическими и экстремистскими организациями,</a:t>
            </a:r>
          </a:p>
          <a:p>
            <a:pPr algn="l"/>
            <a:r>
              <a:rPr lang="ru-RU" sz="1200">
                <a:solidFill>
                  <a:srgbClr val="663300"/>
                </a:solidFill>
              </a:rPr>
              <a:t> криминальными структурами, использующими средства и методы терроризма;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1042988" y="3644900"/>
            <a:ext cx="7200900" cy="504825"/>
          </a:xfrm>
          <a:prstGeom prst="flowChartTerminator">
            <a:avLst/>
          </a:prstGeom>
          <a:solidFill>
            <a:srgbClr val="00FFFF">
              <a:alpha val="7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663300"/>
                </a:solidFill>
              </a:rPr>
              <a:t>-предупреждение, выявление, пресечение террористической деятельности</a:t>
            </a:r>
          </a:p>
          <a:p>
            <a:pPr algn="l"/>
            <a:r>
              <a:rPr lang="ru-RU" sz="1200">
                <a:solidFill>
                  <a:srgbClr val="663300"/>
                </a:solidFill>
              </a:rPr>
              <a:t> и минимизация ее последствий;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1042988" y="4797425"/>
            <a:ext cx="7200900" cy="504825"/>
          </a:xfrm>
          <a:prstGeom prst="flowChartTerminator">
            <a:avLst/>
          </a:prstGeom>
          <a:solidFill>
            <a:srgbClr val="00FFFF">
              <a:alpha val="7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663300"/>
                </a:solidFill>
              </a:rPr>
              <a:t>-выявление и устранение причин и условий, способствующих осуществлению</a:t>
            </a:r>
          </a:p>
          <a:p>
            <a:pPr algn="l"/>
            <a:r>
              <a:rPr lang="ru-RU" sz="1200">
                <a:solidFill>
                  <a:srgbClr val="663300"/>
                </a:solidFill>
              </a:rPr>
              <a:t> террористической деятельности.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79388" y="5446713"/>
            <a:ext cx="2195512" cy="1295400"/>
          </a:xfrm>
          <a:prstGeom prst="rect">
            <a:avLst/>
          </a:prstGeom>
          <a:solidFill>
            <a:srgbClr val="FF9900">
              <a:alpha val="8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>
                <a:solidFill>
                  <a:srgbClr val="0000FF"/>
                </a:solidFill>
              </a:rPr>
              <a:t>Основные </a:t>
            </a:r>
            <a:r>
              <a:rPr lang="ru-RU" sz="1400" b="1" i="1">
                <a:solidFill>
                  <a:srgbClr val="0000FF"/>
                </a:solidFill>
              </a:rPr>
              <a:t>формы </a:t>
            </a:r>
          </a:p>
          <a:p>
            <a:r>
              <a:rPr lang="ru-RU" sz="1400" b="1">
                <a:solidFill>
                  <a:srgbClr val="0000FF"/>
                </a:solidFill>
              </a:rPr>
              <a:t>Антитеррористической</a:t>
            </a:r>
          </a:p>
          <a:p>
            <a:r>
              <a:rPr lang="ru-RU" sz="1400" b="1">
                <a:solidFill>
                  <a:srgbClr val="0000FF"/>
                </a:solidFill>
              </a:rPr>
              <a:t> деятельности </a:t>
            </a:r>
          </a:p>
          <a:p>
            <a:r>
              <a:rPr lang="ru-RU" sz="1400" b="1">
                <a:solidFill>
                  <a:srgbClr val="0000FF"/>
                </a:solidFill>
              </a:rPr>
              <a:t>на современном этапе: 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2484438" y="5661025"/>
            <a:ext cx="215900" cy="936625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843213" y="5588000"/>
            <a:ext cx="4824412" cy="288925"/>
          </a:xfrm>
          <a:prstGeom prst="rect">
            <a:avLst/>
          </a:prstGeom>
          <a:gradFill rotWithShape="1">
            <a:gsLst>
              <a:gs pos="0">
                <a:srgbClr val="FF9933">
                  <a:alpha val="78999"/>
                </a:srgbClr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00FF"/>
                </a:solidFill>
              </a:rPr>
              <a:t>-борьба с терроризмом;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2843213" y="6019800"/>
            <a:ext cx="4824412" cy="288925"/>
          </a:xfrm>
          <a:prstGeom prst="rect">
            <a:avLst/>
          </a:prstGeom>
          <a:gradFill rotWithShape="1">
            <a:gsLst>
              <a:gs pos="0">
                <a:srgbClr val="FF9933">
                  <a:alpha val="78999"/>
                </a:srgbClr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00FF"/>
                </a:solidFill>
              </a:rPr>
              <a:t>-противодействие терроризму (участие в борьбе с терроризмом);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843213" y="6453188"/>
            <a:ext cx="4824412" cy="288925"/>
          </a:xfrm>
          <a:prstGeom prst="rect">
            <a:avLst/>
          </a:prstGeom>
          <a:gradFill rotWithShape="1">
            <a:gsLst>
              <a:gs pos="0">
                <a:srgbClr val="FF9933">
                  <a:alpha val="80000"/>
                </a:srgbClr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00FF"/>
                </a:solidFill>
              </a:rPr>
              <a:t>-оказание содействия в борьбе с терроризмом.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4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14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14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64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14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64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14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14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64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14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4" grpId="0" animBg="1"/>
      <p:bldP spid="4105" grpId="0" animBg="1"/>
      <p:bldP spid="4107" grpId="0" animBg="1"/>
      <p:bldP spid="4108" grpId="0" animBg="1"/>
      <p:bldP spid="4109" grpId="0" animBg="1"/>
      <p:bldP spid="4110" grpId="0" animBg="1"/>
      <p:bldP spid="4112" grpId="0" animBg="1"/>
      <p:bldP spid="4113" grpId="0" animBg="1"/>
      <p:bldP spid="4114" grpId="0" animBg="1"/>
      <p:bldP spid="4115" grpId="0" animBg="1"/>
      <p:bldP spid="4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3500" y="476250"/>
            <a:ext cx="3203575" cy="1296988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>
                <a:solidFill>
                  <a:srgbClr val="00FF00"/>
                </a:solidFill>
              </a:rPr>
              <a:t>Антитеррористическая</a:t>
            </a:r>
          </a:p>
          <a:p>
            <a:r>
              <a:rPr lang="ru-RU" sz="1400" b="1">
                <a:solidFill>
                  <a:srgbClr val="00FF00"/>
                </a:solidFill>
              </a:rPr>
              <a:t> деятельность</a:t>
            </a:r>
          </a:p>
          <a:p>
            <a:r>
              <a:rPr lang="ru-RU" sz="1400" b="1">
                <a:solidFill>
                  <a:srgbClr val="00FF00"/>
                </a:solidFill>
              </a:rPr>
              <a:t>правоохранительных </a:t>
            </a:r>
          </a:p>
          <a:p>
            <a:r>
              <a:rPr lang="ru-RU" sz="1400" b="1">
                <a:solidFill>
                  <a:srgbClr val="00FF00"/>
                </a:solidFill>
              </a:rPr>
              <a:t>органов и спецслужб </a:t>
            </a:r>
          </a:p>
          <a:p>
            <a:r>
              <a:rPr lang="ru-RU" sz="1400" b="1">
                <a:solidFill>
                  <a:srgbClr val="00FF00"/>
                </a:solidFill>
              </a:rPr>
              <a:t>строится на семи законодательно </a:t>
            </a:r>
          </a:p>
          <a:p>
            <a:r>
              <a:rPr lang="ru-RU" sz="1400" b="1">
                <a:solidFill>
                  <a:srgbClr val="00FF00"/>
                </a:solidFill>
              </a:rPr>
              <a:t>закрепленных </a:t>
            </a:r>
            <a:r>
              <a:rPr lang="ru-RU" sz="1400" b="1" i="1">
                <a:solidFill>
                  <a:srgbClr val="00FF00"/>
                </a:solidFill>
              </a:rPr>
              <a:t>принципах</a:t>
            </a:r>
            <a:r>
              <a:rPr lang="ru-RU" sz="1400" b="1">
                <a:solidFill>
                  <a:srgbClr val="00FF00"/>
                </a:solidFill>
              </a:rPr>
              <a:t>:</a:t>
            </a:r>
            <a:r>
              <a:rPr lang="ru-RU" sz="140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48038" y="73025"/>
            <a:ext cx="5724525" cy="260350"/>
          </a:xfrm>
          <a:prstGeom prst="rect">
            <a:avLst/>
          </a:prstGeom>
          <a:gradFill rotWithShape="1">
            <a:gsLst>
              <a:gs pos="0">
                <a:schemeClr val="accent1">
                  <a:alpha val="78999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FF00"/>
                </a:solidFill>
              </a:rPr>
              <a:t>1) законности;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348038" y="373063"/>
            <a:ext cx="5724525" cy="260350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FF00"/>
                </a:solidFill>
              </a:rPr>
              <a:t>2) приоритетности защиты жизни и здоровья лиц, подвергающихся опасности; 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348038" y="666750"/>
            <a:ext cx="5724525" cy="260350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FF00"/>
                </a:solidFill>
              </a:rPr>
              <a:t>3) приоритетности предупреждения террористических акций;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348038" y="955675"/>
            <a:ext cx="5724525" cy="260350"/>
          </a:xfrm>
          <a:prstGeom prst="rect">
            <a:avLst/>
          </a:prstGeom>
          <a:gradFill rotWithShape="1">
            <a:gsLst>
              <a:gs pos="0">
                <a:schemeClr val="accent1">
                  <a:alpha val="78999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FF00"/>
                </a:solidFill>
              </a:rPr>
              <a:t>4) комплексного использования сил и средств;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348038" y="1249363"/>
            <a:ext cx="5724525" cy="260350"/>
          </a:xfrm>
          <a:prstGeom prst="rect">
            <a:avLst/>
          </a:prstGeom>
          <a:gradFill rotWithShape="1">
            <a:gsLst>
              <a:gs pos="0">
                <a:schemeClr val="accent1">
                  <a:alpha val="78999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FF00"/>
                </a:solidFill>
              </a:rPr>
              <a:t>5) сочетания гласных и негласных методов борьбы;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348038" y="1544638"/>
            <a:ext cx="5724525" cy="260350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FF00"/>
                </a:solidFill>
              </a:rPr>
              <a:t>6) неотвратимости ответственности;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348038" y="1847850"/>
            <a:ext cx="5724525" cy="260350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FF00"/>
                </a:solidFill>
              </a:rPr>
              <a:t>7) адекватности мер борьбы с терроризмом характеру террористических угроз.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692275" y="2420938"/>
            <a:ext cx="4679950" cy="11525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444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>
                <a:solidFill>
                  <a:schemeClr val="accent2"/>
                </a:solidFill>
              </a:rPr>
              <a:t>Борьба с терроризмом правоохранительных</a:t>
            </a:r>
          </a:p>
          <a:p>
            <a:r>
              <a:rPr lang="ru-RU" sz="1400" b="1">
                <a:solidFill>
                  <a:schemeClr val="accent2"/>
                </a:solidFill>
              </a:rPr>
              <a:t> органов и спецслужб представляет собой </a:t>
            </a:r>
          </a:p>
          <a:p>
            <a:r>
              <a:rPr lang="ru-RU" sz="1400" b="1">
                <a:solidFill>
                  <a:schemeClr val="accent2"/>
                </a:solidFill>
              </a:rPr>
              <a:t>взаимосвязанную и скоординированную</a:t>
            </a:r>
          </a:p>
          <a:p>
            <a:r>
              <a:rPr lang="ru-RU" sz="1400" b="1">
                <a:solidFill>
                  <a:schemeClr val="accent2"/>
                </a:solidFill>
              </a:rPr>
              <a:t> систему мер.</a:t>
            </a:r>
          </a:p>
          <a:p>
            <a:r>
              <a:rPr lang="ru-RU" sz="1400" b="1">
                <a:solidFill>
                  <a:schemeClr val="accent2"/>
                </a:solidFill>
              </a:rPr>
              <a:t> Основными звеньями в этой системе являются: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395288" y="4078288"/>
            <a:ext cx="7272337" cy="2873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9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-общее предупреждение и профилактика проявлений терроризма;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395288" y="4437063"/>
            <a:ext cx="7272337" cy="2873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94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-защита объектов террористических устремлений;</a:t>
            </a: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396875" y="4797425"/>
            <a:ext cx="7270750" cy="2873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9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-выявление, предупреждение и пресечение деятельности террористов;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396875" y="5157788"/>
            <a:ext cx="7270750" cy="2873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91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-проведение оперативно-боевых операций;</a:t>
            </a:r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395288" y="5516563"/>
            <a:ext cx="7272337" cy="2873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9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-оперативный розыск;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395288" y="5876925"/>
            <a:ext cx="7272337" cy="2873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9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-предварительное следствие;</a:t>
            </a: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395288" y="6237288"/>
            <a:ext cx="7272337" cy="431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9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-оперативное сопровождение предварительного следствия и судебного разбирательства в целях </a:t>
            </a:r>
          </a:p>
          <a:p>
            <a:pPr algn="l"/>
            <a:r>
              <a:rPr lang="ru-RU" sz="1200">
                <a:solidFill>
                  <a:schemeClr val="accent2"/>
                </a:solidFill>
              </a:rPr>
              <a:t>обеспечения безопасности свидетелей (аналог западной программы защиты свидетелей). </a:t>
            </a: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3635375" y="3644900"/>
            <a:ext cx="720725" cy="3603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1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7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2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5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90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86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  <p:bldP spid="5148" grpId="0" animBg="1"/>
      <p:bldP spid="5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597650"/>
            <a:ext cx="900113" cy="26035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5400000">
            <a:off x="4464050" y="-3592512"/>
            <a:ext cx="574675" cy="7848600"/>
          </a:xfrm>
          <a:prstGeom prst="homePlate">
            <a:avLst>
              <a:gd name="adj" fmla="val 25000"/>
            </a:avLst>
          </a:prstGeom>
          <a:solidFill>
            <a:srgbClr val="FFCC00">
              <a:alpha val="3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sz="1400" b="1">
                <a:solidFill>
                  <a:srgbClr val="FFCC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55"/>
                    </a:outerShdw>
                  </a:cont>
                  <a:cont type="tree" name="">
                    <a:effect ref="fillLine"/>
                    <a:outerShdw dist="38100" dir="2700000" algn="tl">
                      <a:srgbClr val="997A00"/>
                    </a:outerShdw>
                  </a:cont>
                  <a:effect ref="fillLine"/>
                </a:effectDag>
              </a:rPr>
              <a:t>Задачи иных федеральных органов исполнительной власти в борьбе с терроризмом: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79388" y="692150"/>
            <a:ext cx="4537075" cy="9350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/>
              <a:t>-разработка и реализация профилактических, режимных, организационных, воспитательных  и иных мер предупреждения, выявления и пресечения террористической деятельности;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79388" y="1628775"/>
            <a:ext cx="4537075" cy="720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/>
              <a:t>-создание и поддержание в необходимой готовности ведомственных систем противодействия совершению преступлений террористического характера;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4716463" y="692150"/>
            <a:ext cx="4319587" cy="9350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/>
              <a:t>-предоставление материально-технических и финансовых средств, информации, транспортных средств и средств связи, медицинского оборудования и медикаментов;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716463" y="1628775"/>
            <a:ext cx="4319587" cy="7191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/>
              <a:t>-участие в деятельности по борьбе с терроризмом в иных формах исходя из потребностей силовых структур.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987675" y="2708275"/>
            <a:ext cx="3024188" cy="1225550"/>
          </a:xfrm>
          <a:prstGeom prst="ellipse">
            <a:avLst/>
          </a:prstGeom>
          <a:gradFill rotWithShape="1">
            <a:gsLst>
              <a:gs pos="0">
                <a:srgbClr val="800000">
                  <a:alpha val="80000"/>
                </a:srgbClr>
              </a:gs>
              <a:gs pos="50000">
                <a:srgbClr val="FFFFCC"/>
              </a:gs>
              <a:gs pos="100000">
                <a:srgbClr val="800000">
                  <a:alpha val="80000"/>
                </a:srgbClr>
              </a:gs>
            </a:gsLst>
            <a:lin ang="5400000" scaled="1"/>
          </a:gradFill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>
                <a:solidFill>
                  <a:schemeClr val="accent2"/>
                </a:solidFill>
              </a:rPr>
              <a:t>Основные </a:t>
            </a:r>
            <a:r>
              <a:rPr lang="ru-RU" sz="1400" b="1" i="1">
                <a:solidFill>
                  <a:schemeClr val="accent2"/>
                </a:solidFill>
              </a:rPr>
              <a:t>цели</a:t>
            </a:r>
          </a:p>
          <a:p>
            <a:r>
              <a:rPr lang="ru-RU" sz="1400" b="1" i="1">
                <a:solidFill>
                  <a:schemeClr val="accent2"/>
                </a:solidFill>
              </a:rPr>
              <a:t> </a:t>
            </a:r>
            <a:r>
              <a:rPr lang="ru-RU" sz="1400" b="1">
                <a:solidFill>
                  <a:schemeClr val="accent2"/>
                </a:solidFill>
              </a:rPr>
              <a:t>антитеррористической и</a:t>
            </a:r>
          </a:p>
          <a:p>
            <a:r>
              <a:rPr lang="ru-RU" sz="1400" b="1">
                <a:solidFill>
                  <a:schemeClr val="accent2"/>
                </a:solidFill>
              </a:rPr>
              <a:t> противодиверсионной</a:t>
            </a:r>
          </a:p>
          <a:p>
            <a:r>
              <a:rPr lang="ru-RU" sz="1400" b="1">
                <a:solidFill>
                  <a:schemeClr val="accent2"/>
                </a:solidFill>
              </a:rPr>
              <a:t> деятельности хозяйствующих</a:t>
            </a:r>
          </a:p>
          <a:p>
            <a:r>
              <a:rPr lang="ru-RU" sz="1400" b="1">
                <a:solidFill>
                  <a:schemeClr val="accent2"/>
                </a:solidFill>
              </a:rPr>
              <a:t> субъектов:</a:t>
            </a:r>
            <a:r>
              <a:rPr lang="ru-RU" sz="1400"/>
              <a:t> 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250825" y="2492375"/>
            <a:ext cx="2592388" cy="720725"/>
          </a:xfrm>
          <a:prstGeom prst="wedgeRectCallout">
            <a:avLst>
              <a:gd name="adj1" fmla="val 67208"/>
              <a:gd name="adj2" fmla="val 34583"/>
            </a:avLst>
          </a:prstGeom>
          <a:gradFill rotWithShape="1">
            <a:gsLst>
              <a:gs pos="0">
                <a:srgbClr val="000082"/>
              </a:gs>
              <a:gs pos="30000">
                <a:srgbClr val="66008F">
                  <a:alpha val="94000"/>
                </a:srgbClr>
              </a:gs>
              <a:gs pos="64999">
                <a:srgbClr val="BA0066">
                  <a:alpha val="87000"/>
                </a:srgbClr>
              </a:gs>
              <a:gs pos="89999">
                <a:srgbClr val="FF0000">
                  <a:alpha val="82000"/>
                </a:srgbClr>
              </a:gs>
              <a:gs pos="100000">
                <a:srgbClr val="FF8200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200">
                <a:solidFill>
                  <a:srgbClr val="00FF00"/>
                </a:solidFill>
              </a:rPr>
              <a:t>-обеспечение надежной защиты объекта экономики и работающего персонала;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6156325" y="2492375"/>
            <a:ext cx="2987675" cy="1368425"/>
          </a:xfrm>
          <a:prstGeom prst="wedgeRectCallout">
            <a:avLst>
              <a:gd name="adj1" fmla="val -63125"/>
              <a:gd name="adj2" fmla="val -2782"/>
            </a:avLst>
          </a:prstGeom>
          <a:gradFill rotWithShape="1">
            <a:gsLst>
              <a:gs pos="0">
                <a:srgbClr val="000082"/>
              </a:gs>
              <a:gs pos="30000">
                <a:srgbClr val="66008F">
                  <a:alpha val="94000"/>
                </a:srgbClr>
              </a:gs>
              <a:gs pos="64999">
                <a:srgbClr val="BA0066">
                  <a:alpha val="87000"/>
                </a:srgbClr>
              </a:gs>
              <a:gs pos="89999">
                <a:srgbClr val="FF0000">
                  <a:alpha val="82000"/>
                </a:srgbClr>
              </a:gs>
              <a:gs pos="100000">
                <a:srgbClr val="FF8200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200">
                <a:solidFill>
                  <a:srgbClr val="00FF00"/>
                </a:solidFill>
              </a:rPr>
              <a:t>-выявление, ограничение и устранение факторов, обусловливающих террористические угрозы, выявление и устранение причин и условий, способствующих осуществлению террористической деятельности;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107950" y="3429000"/>
            <a:ext cx="2843213" cy="863600"/>
          </a:xfrm>
          <a:prstGeom prst="wedgeRectCallout">
            <a:avLst>
              <a:gd name="adj1" fmla="val 58153"/>
              <a:gd name="adj2" fmla="val -64338"/>
            </a:avLst>
          </a:prstGeom>
          <a:gradFill rotWithShape="1">
            <a:gsLst>
              <a:gs pos="0">
                <a:srgbClr val="000082"/>
              </a:gs>
              <a:gs pos="30000">
                <a:srgbClr val="66008F">
                  <a:alpha val="94600"/>
                </a:srgbClr>
              </a:gs>
              <a:gs pos="64999">
                <a:srgbClr val="BA0066">
                  <a:alpha val="88301"/>
                </a:srgbClr>
              </a:gs>
              <a:gs pos="89999">
                <a:srgbClr val="FF0000">
                  <a:alpha val="83801"/>
                </a:srgbClr>
              </a:gs>
              <a:gs pos="100000">
                <a:srgbClr val="FF8200">
                  <a:alpha val="82001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200">
                <a:solidFill>
                  <a:srgbClr val="00FF00"/>
                </a:solidFill>
              </a:rPr>
              <a:t>-принятие экстренных мер противодействия при совершении акций диверсионно-террористической направленности. </a:t>
            </a:r>
          </a:p>
        </p:txBody>
      </p:sp>
      <p:sp>
        <p:nvSpPr>
          <p:cNvPr id="6163" name="Rectangle 19" descr="Циновка"/>
          <p:cNvSpPr>
            <a:spLocks noChangeArrowheads="1"/>
          </p:cNvSpPr>
          <p:nvPr/>
        </p:nvSpPr>
        <p:spPr bwMode="auto">
          <a:xfrm>
            <a:off x="6804025" y="4797425"/>
            <a:ext cx="2160588" cy="18716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400" b="1"/>
              <a:t>Основные </a:t>
            </a:r>
            <a:r>
              <a:rPr lang="ru-RU" sz="1400" b="1" i="1"/>
              <a:t>принципы </a:t>
            </a:r>
            <a:r>
              <a:rPr lang="ru-RU" sz="1400" b="1"/>
              <a:t>(общие правила) антитеррористической защиты предприятия и гражданского противодействия терроризму:</a:t>
            </a:r>
            <a:r>
              <a:rPr lang="ru-RU" sz="1400"/>
              <a:t> </a:t>
            </a:r>
          </a:p>
        </p:txBody>
      </p:sp>
      <p:sp>
        <p:nvSpPr>
          <p:cNvPr id="6164" name="AutoShape 20" descr="Циновка"/>
          <p:cNvSpPr>
            <a:spLocks noChangeArrowheads="1"/>
          </p:cNvSpPr>
          <p:nvPr/>
        </p:nvSpPr>
        <p:spPr bwMode="auto">
          <a:xfrm>
            <a:off x="2124075" y="4868863"/>
            <a:ext cx="3959225" cy="215900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 b="1"/>
              <a:t>-заблаговременность;</a:t>
            </a:r>
          </a:p>
        </p:txBody>
      </p:sp>
      <p:sp>
        <p:nvSpPr>
          <p:cNvPr id="6165" name="AutoShape 21" descr="Циновка"/>
          <p:cNvSpPr>
            <a:spLocks noChangeArrowheads="1"/>
          </p:cNvSpPr>
          <p:nvPr/>
        </p:nvSpPr>
        <p:spPr bwMode="auto">
          <a:xfrm>
            <a:off x="2124075" y="5300663"/>
            <a:ext cx="3959225" cy="215900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 b="1"/>
              <a:t>-дифференцированный подход;</a:t>
            </a:r>
          </a:p>
        </p:txBody>
      </p:sp>
      <p:sp>
        <p:nvSpPr>
          <p:cNvPr id="6166" name="AutoShape 22" descr="Циновка"/>
          <p:cNvSpPr>
            <a:spLocks noChangeArrowheads="1"/>
          </p:cNvSpPr>
          <p:nvPr/>
        </p:nvSpPr>
        <p:spPr bwMode="auto">
          <a:xfrm>
            <a:off x="2124075" y="5661025"/>
            <a:ext cx="3960813" cy="215900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/>
              <a:t>-необходимая достаточность защитных мероприятий;</a:t>
            </a:r>
          </a:p>
        </p:txBody>
      </p:sp>
      <p:sp>
        <p:nvSpPr>
          <p:cNvPr id="6167" name="AutoShape 23" descr="Циновка"/>
          <p:cNvSpPr>
            <a:spLocks noChangeArrowheads="1"/>
          </p:cNvSpPr>
          <p:nvPr/>
        </p:nvSpPr>
        <p:spPr bwMode="auto">
          <a:xfrm>
            <a:off x="2124075" y="6067425"/>
            <a:ext cx="3959225" cy="241300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/>
              <a:t>-самостоятельность;</a:t>
            </a:r>
          </a:p>
        </p:txBody>
      </p:sp>
      <p:sp>
        <p:nvSpPr>
          <p:cNvPr id="6168" name="AutoShape 24" descr="Циновка"/>
          <p:cNvSpPr>
            <a:spLocks noChangeArrowheads="1"/>
          </p:cNvSpPr>
          <p:nvPr/>
        </p:nvSpPr>
        <p:spPr bwMode="auto">
          <a:xfrm>
            <a:off x="2124075" y="6453188"/>
            <a:ext cx="3959225" cy="215900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/>
              <a:t>-комплексность.</a:t>
            </a:r>
          </a:p>
        </p:txBody>
      </p:sp>
      <p:sp>
        <p:nvSpPr>
          <p:cNvPr id="6169" name="AutoShape 25" descr="Циновка"/>
          <p:cNvSpPr>
            <a:spLocks noChangeArrowheads="1"/>
          </p:cNvSpPr>
          <p:nvPr/>
        </p:nvSpPr>
        <p:spPr bwMode="auto">
          <a:xfrm rot="10800000">
            <a:off x="6227763" y="5445125"/>
            <a:ext cx="431800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1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6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1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6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5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8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9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4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 descr="Полотно"/>
          <p:cNvSpPr>
            <a:spLocks noChangeArrowheads="1"/>
          </p:cNvSpPr>
          <p:nvPr/>
        </p:nvSpPr>
        <p:spPr bwMode="auto">
          <a:xfrm>
            <a:off x="900113" y="44450"/>
            <a:ext cx="7416800" cy="865188"/>
          </a:xfrm>
          <a:prstGeom prst="downArrowCallout">
            <a:avLst>
              <a:gd name="adj1" fmla="val 214312"/>
              <a:gd name="adj2" fmla="val 356154"/>
              <a:gd name="adj3" fmla="val 16667"/>
              <a:gd name="adj4" fmla="val 7504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Общая стратегия реагирования хозяйствующего субъекта на диверсионно-террористические проявления – это системные мероприятия по следующим четырем направлениям:</a:t>
            </a:r>
          </a:p>
        </p:txBody>
      </p:sp>
      <p:sp>
        <p:nvSpPr>
          <p:cNvPr id="7174" name="AutoShape 6" descr="Полотно"/>
          <p:cNvSpPr>
            <a:spLocks noChangeArrowheads="1"/>
          </p:cNvSpPr>
          <p:nvPr/>
        </p:nvSpPr>
        <p:spPr bwMode="auto">
          <a:xfrm>
            <a:off x="0" y="908050"/>
            <a:ext cx="4643438" cy="720725"/>
          </a:xfrm>
          <a:prstGeom prst="bevel">
            <a:avLst>
              <a:gd name="adj" fmla="val 1079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/>
              <a:t>1) устранение причин, негативных факторов и условий, порождающих или способствующих возникновению террористических и диверсионных проявлений на объектах;</a:t>
            </a:r>
          </a:p>
        </p:txBody>
      </p:sp>
      <p:sp>
        <p:nvSpPr>
          <p:cNvPr id="7175" name="AutoShape 7" descr="Полотно"/>
          <p:cNvSpPr>
            <a:spLocks noChangeArrowheads="1"/>
          </p:cNvSpPr>
          <p:nvPr/>
        </p:nvSpPr>
        <p:spPr bwMode="auto">
          <a:xfrm>
            <a:off x="0" y="1628775"/>
            <a:ext cx="4643438" cy="720725"/>
          </a:xfrm>
          <a:prstGeom prst="beve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/>
              <a:t>2) адекватное и своевременное реагирование на негативные процессы, представляющие угрозу безопасности объектов отрасли;</a:t>
            </a:r>
          </a:p>
        </p:txBody>
      </p:sp>
      <p:sp>
        <p:nvSpPr>
          <p:cNvPr id="7176" name="AutoShape 8" descr="Полотно"/>
          <p:cNvSpPr>
            <a:spLocks noChangeArrowheads="1"/>
          </p:cNvSpPr>
          <p:nvPr/>
        </p:nvSpPr>
        <p:spPr bwMode="auto">
          <a:xfrm>
            <a:off x="4643438" y="908050"/>
            <a:ext cx="4537075" cy="720725"/>
          </a:xfrm>
          <a:prstGeom prst="beve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/>
              <a:t>3) смягчение и минимизация последствий диверсионно-террористических проявлений, которые не удалось предотвратить или вовремя пресечь;</a:t>
            </a:r>
          </a:p>
        </p:txBody>
      </p:sp>
      <p:sp>
        <p:nvSpPr>
          <p:cNvPr id="7177" name="AutoShape 9" descr="Полотно"/>
          <p:cNvSpPr>
            <a:spLocks noChangeArrowheads="1"/>
          </p:cNvSpPr>
          <p:nvPr/>
        </p:nvSpPr>
        <p:spPr bwMode="auto">
          <a:xfrm>
            <a:off x="4643438" y="1628775"/>
            <a:ext cx="4537075" cy="720725"/>
          </a:xfrm>
          <a:prstGeom prst="beve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/>
              <a:t>4) оказание эффективной помощи правоохранительным органам и спецслужбам в их деятельности по борьбе с диверсионно-терористическим актами.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79388" y="2708275"/>
            <a:ext cx="1728787" cy="3816350"/>
          </a:xfrm>
          <a:prstGeom prst="flowChartAlternateProcess">
            <a:avLst/>
          </a:prstGeom>
          <a:gradFill rotWithShape="1">
            <a:gsLst>
              <a:gs pos="0">
                <a:srgbClr val="FFCC99">
                  <a:alpha val="60001"/>
                </a:srgbClr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400" b="1">
                <a:solidFill>
                  <a:srgbClr val="FFCC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</a:rPr>
              <a:t>Главные </a:t>
            </a:r>
            <a:r>
              <a:rPr lang="ru-RU" sz="1400" b="1" i="1">
                <a:solidFill>
                  <a:srgbClr val="FFCC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</a:rPr>
              <a:t>задачи охранно-сыскных подразделений</a:t>
            </a:r>
            <a:r>
              <a:rPr lang="ru-RU" sz="1400" b="1">
                <a:solidFill>
                  <a:srgbClr val="FFCC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</a:rPr>
              <a:t> (служб безопасности) юридических лиц различных форм собственности и иных субъектов частной охраны в сфере мероприятий антитеррора:</a:t>
            </a:r>
            <a:r>
              <a:rPr lang="ru-RU" sz="1400">
                <a:solidFill>
                  <a:srgbClr val="FFCC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051050" y="2781300"/>
            <a:ext cx="7092950" cy="503238"/>
          </a:xfrm>
          <a:prstGeom prst="leftArrow">
            <a:avLst>
              <a:gd name="adj1" fmla="val 100000"/>
              <a:gd name="adj2" fmla="val 94029"/>
            </a:avLst>
          </a:prstGeom>
          <a:gradFill rotWithShape="1">
            <a:gsLst>
              <a:gs pos="0">
                <a:srgbClr val="996633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/>
              <a:t>-осуществление профилактических мероприятий на охраняемом объекте по снижению угрозы проявлений терроризма;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051050" y="3430588"/>
            <a:ext cx="7092950" cy="503237"/>
          </a:xfrm>
          <a:prstGeom prst="leftArrow">
            <a:avLst>
              <a:gd name="adj1" fmla="val 100000"/>
              <a:gd name="adj2" fmla="val 94030"/>
            </a:avLst>
          </a:prstGeom>
          <a:gradFill rotWithShape="1">
            <a:gsLst>
              <a:gs pos="0">
                <a:srgbClr val="996633"/>
              </a:gs>
              <a:gs pos="100000">
                <a:srgbClr val="FFCC99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/>
              <a:t>- незамедлительное сообщение правоохранительным органам всех сведений о происшествиях с признаками террористического нападения;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051050" y="4078288"/>
            <a:ext cx="7092950" cy="719137"/>
          </a:xfrm>
          <a:prstGeom prst="leftArrow">
            <a:avLst>
              <a:gd name="adj1" fmla="val 100000"/>
              <a:gd name="adj2" fmla="val 65800"/>
            </a:avLst>
          </a:prstGeom>
          <a:gradFill rotWithShape="1">
            <a:gsLst>
              <a:gs pos="0">
                <a:srgbClr val="996633"/>
              </a:gs>
              <a:gs pos="100000">
                <a:srgbClr val="FFCC99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/>
              <a:t>- выявление и предварительный опрос заявителей (свидетелей-очевидцев), которые могут сообщить следствию существенные данные об обстоятельствах обнаружения предметов, подозрительных на наличие взрывоопасных вложений, а также сведения о лицах их оставивших на месте происшествия;</a:t>
            </a: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2051050" y="4941888"/>
            <a:ext cx="7092950" cy="503237"/>
          </a:xfrm>
          <a:prstGeom prst="leftArrow">
            <a:avLst>
              <a:gd name="adj1" fmla="val 100000"/>
              <a:gd name="adj2" fmla="val 94030"/>
            </a:avLst>
          </a:prstGeom>
          <a:gradFill rotWithShape="1">
            <a:gsLst>
              <a:gs pos="0">
                <a:srgbClr val="996633"/>
              </a:gs>
              <a:gs pos="100000">
                <a:srgbClr val="FFCC99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/>
              <a:t>-принятие экстренных мер, направленных на защиту жизни и здоровья граждан, минимизацию возможного материального ущерба в случае применения ВУ или иных средств;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2051050" y="5661025"/>
            <a:ext cx="7092950" cy="503238"/>
          </a:xfrm>
          <a:prstGeom prst="leftArrow">
            <a:avLst>
              <a:gd name="adj1" fmla="val 100000"/>
              <a:gd name="adj2" fmla="val 94029"/>
            </a:avLst>
          </a:prstGeom>
          <a:gradFill rotWithShape="1">
            <a:gsLst>
              <a:gs pos="0">
                <a:srgbClr val="996633"/>
              </a:gs>
              <a:gs pos="100000">
                <a:srgbClr val="FFCC99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/>
              <a:t>-оказание помощи следственно-оперативным (оперативно-следственным) группам при производстве следственных действий и оперативно-розыскных мероприятий на охраняемых объектах.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6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2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3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2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2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7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2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7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2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4" grpId="0" animBg="1"/>
      <p:bldP spid="7185" grpId="0" animBg="1"/>
      <p:bldP spid="7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Песок"/>
          <p:cNvSpPr>
            <a:spLocks noChangeArrowheads="1"/>
          </p:cNvSpPr>
          <p:nvPr/>
        </p:nvSpPr>
        <p:spPr bwMode="auto">
          <a:xfrm flipV="1">
            <a:off x="1906588" y="44450"/>
            <a:ext cx="5329237" cy="503238"/>
          </a:xfrm>
          <a:prstGeom prst="pentagon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ru-RU" sz="1400" b="1"/>
              <a:t>Планирование мер по борьбе с терроризмом:</a:t>
            </a:r>
          </a:p>
        </p:txBody>
      </p:sp>
      <p:sp>
        <p:nvSpPr>
          <p:cNvPr id="8197" name="Rectangle 5" descr="Песок"/>
          <p:cNvSpPr>
            <a:spLocks noChangeArrowheads="1"/>
          </p:cNvSpPr>
          <p:nvPr/>
        </p:nvSpPr>
        <p:spPr bwMode="auto">
          <a:xfrm>
            <a:off x="71438" y="620713"/>
            <a:ext cx="4500562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/>
              <a:t>1)</a:t>
            </a:r>
            <a:r>
              <a:rPr lang="ru-RU" sz="1200"/>
              <a:t> разработка штатов и табелей оснащения формирований антитеррористической техникой, досмотровым оборудованием и имуществом;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1438" y="1195388"/>
            <a:ext cx="4500562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/>
              <a:t>2)</a:t>
            </a:r>
            <a:r>
              <a:rPr lang="ru-RU" sz="1200"/>
              <a:t> укомплектовывание формирования личным составом, оснащения их специальной техникой и имуществом;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08513" y="620713"/>
            <a:ext cx="4500562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/>
              <a:t>3)</a:t>
            </a:r>
            <a:r>
              <a:rPr lang="ru-RU" sz="1200"/>
              <a:t> осуществление подготовки и руководство деятельностью формирований;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608513" y="1125538"/>
            <a:ext cx="4500562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200" b="1"/>
              <a:t>4)</a:t>
            </a:r>
            <a:r>
              <a:rPr lang="ru-RU" sz="1200"/>
              <a:t>поддержание формирование в состоянии постоянной готовности в соответствии с планами антитеррористической и противодиверсионной защиты объекта к проведению аварийно-спасательных и других неотложных работ;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7950" y="2060575"/>
            <a:ext cx="8964613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/>
              <a:t>5)</a:t>
            </a:r>
            <a:r>
              <a:rPr lang="ru-RU" sz="1200"/>
              <a:t> создание специальных гражданских антитеррористических формирований – групп быстрого реагирования. Деятельность формирований должна осуществляться по соответствующим антитеррористическим планам организаций, городов, районов, субъектов Федерации и федеральных органов исполнительной власти.</a:t>
            </a:r>
          </a:p>
        </p:txBody>
      </p:sp>
      <p:sp>
        <p:nvSpPr>
          <p:cNvPr id="8202" name="AutoShape 10" descr="Папирус"/>
          <p:cNvSpPr>
            <a:spLocks noChangeArrowheads="1"/>
          </p:cNvSpPr>
          <p:nvPr/>
        </p:nvSpPr>
        <p:spPr bwMode="auto">
          <a:xfrm>
            <a:off x="468313" y="2708275"/>
            <a:ext cx="8424862" cy="50482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ru-RU" sz="1600" b="1" i="1">
                <a:solidFill>
                  <a:schemeClr val="accent2"/>
                </a:solidFill>
              </a:rPr>
              <a:t>К объектовым средствам антитеррористической  и противодиверсионной защиты относятся: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12775" y="3357563"/>
            <a:ext cx="8280400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>
                <a:solidFill>
                  <a:schemeClr val="accent2"/>
                </a:solidFill>
              </a:rPr>
              <a:t>-специальные средства и вооружение, используемые в частной детективной и охранной деятельности в целях обеспечения индивидуальной защиты и пресечения противоправных посягательств;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11188" y="3860800"/>
            <a:ext cx="8280400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>
                <a:solidFill>
                  <a:schemeClr val="accent2"/>
                </a:solidFill>
              </a:rPr>
              <a:t>-охранные: сигнализация, телевидение и освещение; системы и средства контроля и управления доступом; средства оперативной связи, тревожной сигнализации и оповещения, знаки безопасности;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11188" y="4365625"/>
            <a:ext cx="8280400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>
                <a:solidFill>
                  <a:schemeClr val="accent2"/>
                </a:solidFill>
              </a:rPr>
              <a:t>-средства поиска, обследования, обезвреживания и эвакуации ВУ; индивидуальные и коллективные взрывозащитные средства и огнетушители;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12775" y="4868863"/>
            <a:ext cx="8280400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>
                <a:solidFill>
                  <a:schemeClr val="accent2"/>
                </a:solidFill>
              </a:rPr>
              <a:t>-сигнально-осветительные приборы и средства спасения, медицинские средства индивидуальной защиты;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11188" y="5373688"/>
            <a:ext cx="8280400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>
                <a:solidFill>
                  <a:schemeClr val="accent2"/>
                </a:solidFill>
              </a:rPr>
              <a:t>-инструкции, памятки, плакаты, таблицы и другие виды инструктивно-методического обеспечения антитеррористической и противодиверсионной работы;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12775" y="5876925"/>
            <a:ext cx="8280400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>
                <a:solidFill>
                  <a:schemeClr val="accent2"/>
                </a:solidFill>
              </a:rPr>
              <a:t>-информационной системы, содержащие сведения о фактах, субъектах, способах и орудиях преступлений, а также следах преступной деятельности;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611188" y="6381750"/>
            <a:ext cx="8280400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CC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 b="1">
                <a:solidFill>
                  <a:schemeClr val="accent2"/>
                </a:solidFill>
              </a:rPr>
              <a:t>-программные средства защиты компьютерных сетей предприятия, другие средства защиты информации, включая средства криптографической защиты.</a:t>
            </a:r>
          </a:p>
        </p:txBody>
      </p: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250825" y="2960688"/>
            <a:ext cx="360363" cy="3708400"/>
            <a:chOff x="158" y="1865"/>
            <a:chExt cx="227" cy="2336"/>
          </a:xfrm>
        </p:grpSpPr>
        <p:cxnSp>
          <p:nvCxnSpPr>
            <p:cNvPr id="8210" name="AutoShape 18"/>
            <p:cNvCxnSpPr>
              <a:cxnSpLocks noChangeShapeType="1"/>
            </p:cNvCxnSpPr>
            <p:nvPr/>
          </p:nvCxnSpPr>
          <p:spPr bwMode="auto">
            <a:xfrm rot="10800000" flipH="1" flipV="1">
              <a:off x="280" y="1865"/>
              <a:ext cx="105" cy="2336"/>
            </a:xfrm>
            <a:prstGeom prst="bentConnector4">
              <a:avLst>
                <a:gd name="adj1" fmla="val -128569"/>
                <a:gd name="adj2" fmla="val 100384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8212" name="AutoShape 20"/>
            <p:cNvCxnSpPr>
              <a:cxnSpLocks noChangeShapeType="1"/>
              <a:stCxn id="8202" idx="1"/>
              <a:endCxn id="8203" idx="1"/>
            </p:cNvCxnSpPr>
            <p:nvPr/>
          </p:nvCxnSpPr>
          <p:spPr bwMode="auto">
            <a:xfrm rot="10800000" flipH="1" flipV="1">
              <a:off x="286" y="1865"/>
              <a:ext cx="94" cy="386"/>
            </a:xfrm>
            <a:prstGeom prst="bentConnector3">
              <a:avLst>
                <a:gd name="adj1" fmla="val -143616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158" y="2568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158" y="2886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158" y="320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158" y="352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158" y="3838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0"/>
                            </p:stCondLst>
                            <p:childTnLst>
                              <p:par>
                                <p:cTn id="8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 rot="5400000">
            <a:off x="4032250" y="-2871787"/>
            <a:ext cx="1008063" cy="6840537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993366">
                  <a:alpha val="39999"/>
                </a:srgbClr>
              </a:gs>
              <a:gs pos="100000">
                <a:srgbClr val="FFCC00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r>
              <a:rPr lang="ru-RU" sz="1400" b="1">
                <a:solidFill>
                  <a:srgbClr val="993366"/>
                </a:solidFill>
                <a:effectDag name="">
                  <a:cont type="tree" name="">
                    <a:effect ref="fillLine"/>
                    <a:outerShdw dist="38100" dir="13500000" algn="br">
                      <a:srgbClr val="E57FB2"/>
                    </a:outerShdw>
                  </a:cont>
                  <a:cont type="tree" name="">
                    <a:effect ref="fillLine"/>
                    <a:outerShdw dist="38100" dir="2700000" algn="tl">
                      <a:srgbClr val="5B1E3D"/>
                    </a:outerShdw>
                  </a:cont>
                  <a:effect ref="fillLine"/>
                </a:effectDag>
              </a:rPr>
              <a:t>Научный подход к планированию, разработке и внедрению системы антитеррористической защиты отдельного объекта экономики предусматривает последовательное выполнение следующих мероприятий: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5400000" flipV="1">
            <a:off x="4427538" y="-1250950"/>
            <a:ext cx="433387" cy="5040313"/>
          </a:xfrm>
          <a:prstGeom prst="rightArrowCallout">
            <a:avLst>
              <a:gd name="adj1" fmla="val 290536"/>
              <a:gd name="adj2" fmla="val 448349"/>
              <a:gd name="adj3" fmla="val 22912"/>
              <a:gd name="adj4" fmla="val 66667"/>
            </a:avLst>
          </a:prstGeom>
          <a:gradFill rotWithShape="1">
            <a:gsLst>
              <a:gs pos="0">
                <a:srgbClr val="FF9933">
                  <a:alpha val="60001"/>
                </a:srgbClr>
              </a:gs>
              <a:gs pos="100000">
                <a:srgbClr val="C17426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r>
              <a:rPr lang="ru-RU" sz="1400" i="1">
                <a:solidFill>
                  <a:schemeClr val="accent2"/>
                </a:solidFill>
              </a:rPr>
              <a:t>на </a:t>
            </a:r>
            <a:r>
              <a:rPr lang="ru-RU" sz="1400" b="1" i="1">
                <a:solidFill>
                  <a:schemeClr val="accent2"/>
                </a:solidFill>
              </a:rPr>
              <a:t>первом этапе</a:t>
            </a:r>
            <a:r>
              <a:rPr lang="ru-RU" sz="1400" i="1">
                <a:solidFill>
                  <a:schemeClr val="accent2"/>
                </a:solidFill>
              </a:rPr>
              <a:t> осуществляются: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23850" y="1557338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-выбор типа системы антитеррористической защиты;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23850" y="1844675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-специальное обследование объекта и определение перечня реальных диверсионно-террористических угроз;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3850" y="2133600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chemeClr val="accent2"/>
                </a:solidFill>
              </a:rPr>
              <a:t>-разработка объектовой концепции антитеррористической защиты и противодействия терроризму;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23850" y="2997200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0066"/>
                </a:solidFill>
              </a:rPr>
              <a:t>-разработка долгосрочных антитеррористических мероприятий;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5400000" flipV="1">
            <a:off x="4428332" y="188118"/>
            <a:ext cx="431800" cy="5040313"/>
          </a:xfrm>
          <a:prstGeom prst="rightArrowCallout">
            <a:avLst>
              <a:gd name="adj1" fmla="val 291604"/>
              <a:gd name="adj2" fmla="val 449997"/>
              <a:gd name="adj3" fmla="val 22912"/>
              <a:gd name="adj4" fmla="val 66667"/>
            </a:avLst>
          </a:prstGeom>
          <a:gradFill rotWithShape="1">
            <a:gsLst>
              <a:gs pos="0">
                <a:srgbClr val="FF9933">
                  <a:alpha val="60001"/>
                </a:srgbClr>
              </a:gs>
              <a:gs pos="100000">
                <a:srgbClr val="C17426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r>
              <a:rPr lang="ru-RU" sz="1400" i="1">
                <a:solidFill>
                  <a:srgbClr val="000066"/>
                </a:solidFill>
              </a:rPr>
              <a:t>на </a:t>
            </a:r>
            <a:r>
              <a:rPr lang="ru-RU" sz="1400" b="1" i="1">
                <a:solidFill>
                  <a:srgbClr val="000066"/>
                </a:solidFill>
              </a:rPr>
              <a:t>втором этапе</a:t>
            </a:r>
            <a:r>
              <a:rPr lang="ru-RU" sz="1400" i="1">
                <a:solidFill>
                  <a:srgbClr val="000066"/>
                </a:solidFill>
              </a:rPr>
              <a:t> исполняются: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23850" y="3284538"/>
            <a:ext cx="8640763" cy="576262"/>
          </a:xfrm>
          <a:prstGeom prst="bevel">
            <a:avLst>
              <a:gd name="adj" fmla="val 4745"/>
            </a:avLst>
          </a:prstGeom>
          <a:gradFill rotWithShape="1">
            <a:gsLst>
              <a:gs pos="0">
                <a:srgbClr val="FFFFFF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>
                <a:solidFill>
                  <a:srgbClr val="000066"/>
                </a:solidFill>
              </a:rPr>
              <a:t>-антитеррористическое мобилизационное планирование для типичных ситуаций диверсионно-террористической атаки, разработка антитеррористического и противодиверсионного паспорта предприятия, оснащение объекта необходимыми техническими средствами охраны, досмотровой техникой и антитеррористическим оборудованием;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5400000" flipV="1">
            <a:off x="4428332" y="1629568"/>
            <a:ext cx="431800" cy="5040313"/>
          </a:xfrm>
          <a:prstGeom prst="rightArrowCallout">
            <a:avLst>
              <a:gd name="adj1" fmla="val 291604"/>
              <a:gd name="adj2" fmla="val 449997"/>
              <a:gd name="adj3" fmla="val 22912"/>
              <a:gd name="adj4" fmla="val 66667"/>
            </a:avLst>
          </a:prstGeom>
          <a:gradFill rotWithShape="1">
            <a:gsLst>
              <a:gs pos="0">
                <a:srgbClr val="FF9933">
                  <a:alpha val="60001"/>
                </a:srgbClr>
              </a:gs>
              <a:gs pos="100000">
                <a:srgbClr val="C17426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r>
              <a:rPr lang="ru-RU" sz="1400" i="1">
                <a:solidFill>
                  <a:srgbClr val="00CC00"/>
                </a:solidFill>
              </a:rPr>
              <a:t>на </a:t>
            </a:r>
            <a:r>
              <a:rPr lang="ru-RU" sz="1400" b="1" i="1">
                <a:solidFill>
                  <a:srgbClr val="00CC00"/>
                </a:solidFill>
              </a:rPr>
              <a:t>третьем этапе: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323850" y="4435475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CC00"/>
                </a:solidFill>
              </a:rPr>
              <a:t>-ведется обучение руководящего состава и персонала действиям в экстремальных ситуациях;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323850" y="4724400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CC00"/>
                </a:solidFill>
              </a:rPr>
              <a:t>-готовятся мероприятия по поддержанию системы антитеррористической защиты в постоянной готовности;</a:t>
            </a: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323850" y="5011738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00CC00"/>
                </a:solidFill>
              </a:rPr>
              <a:t>-оцениваются ДТУ объекта, меры по повышению антитеррористической защиты;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 rot="5400000" flipV="1">
            <a:off x="4428332" y="3069431"/>
            <a:ext cx="431800" cy="5040313"/>
          </a:xfrm>
          <a:prstGeom prst="rightArrowCallout">
            <a:avLst>
              <a:gd name="adj1" fmla="val 291604"/>
              <a:gd name="adj2" fmla="val 449997"/>
              <a:gd name="adj3" fmla="val 22912"/>
              <a:gd name="adj4" fmla="val 66667"/>
            </a:avLst>
          </a:prstGeom>
          <a:gradFill rotWithShape="1">
            <a:gsLst>
              <a:gs pos="0">
                <a:srgbClr val="FF9933">
                  <a:alpha val="60001"/>
                </a:srgbClr>
              </a:gs>
              <a:gs pos="100000">
                <a:srgbClr val="C17426">
                  <a:alpha val="8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r>
              <a:rPr lang="ru-RU" sz="1400" b="1" i="1">
                <a:solidFill>
                  <a:srgbClr val="FFFF00"/>
                </a:solidFill>
              </a:rPr>
              <a:t>на четвертом этапе: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323850" y="5876925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FFFF00"/>
                </a:solidFill>
              </a:rPr>
              <a:t>-проводится согласование системы антитеррора с системой физической защиты объекта;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323850" y="6164263"/>
            <a:ext cx="8640763" cy="360362"/>
          </a:xfrm>
          <a:prstGeom prst="bevel">
            <a:avLst>
              <a:gd name="adj" fmla="val 6593"/>
            </a:avLst>
          </a:prstGeom>
          <a:gradFill rotWithShape="1">
            <a:gsLst>
              <a:gs pos="0">
                <a:schemeClr val="folHlink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>
                <a:solidFill>
                  <a:srgbClr val="FFFF00"/>
                </a:solidFill>
              </a:rPr>
              <a:t>-построение комплексной интегрированной системы безопасности и антитеррористической и противодиверсионной защиты объекта;	</a:t>
            </a: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323850" y="6524625"/>
            <a:ext cx="8640763" cy="2889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rgbClr val="66FF99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>
                <a:solidFill>
                  <a:srgbClr val="FFFF00"/>
                </a:solidFill>
              </a:rPr>
              <a:t>-переработка антитеррористического и противодиверсионного паспорта предприятия.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7" grpId="0" animBg="1"/>
      <p:bldP spid="9229" grpId="0" animBg="1"/>
      <p:bldP spid="92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39750" y="981075"/>
            <a:ext cx="7993063" cy="431800"/>
          </a:xfrm>
          <a:prstGeom prst="flowChartAlternateProcess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400"/>
              <a:t>План является документом закрытого (конфиденциального) типа. Составляется, как правило, не более чем в трех экземплярах. </a:t>
            </a:r>
          </a:p>
        </p:txBody>
      </p:sp>
      <p:sp>
        <p:nvSpPr>
          <p:cNvPr id="10245" name="AutoShape 5" descr="Розовая тисненая бумага"/>
          <p:cNvSpPr>
            <a:spLocks noChangeArrowheads="1"/>
          </p:cNvSpPr>
          <p:nvPr/>
        </p:nvSpPr>
        <p:spPr bwMode="auto">
          <a:xfrm>
            <a:off x="250825" y="44450"/>
            <a:ext cx="8497888" cy="863600"/>
          </a:xfrm>
          <a:prstGeom prst="downArrowCallout">
            <a:avLst>
              <a:gd name="adj1" fmla="val 310145"/>
              <a:gd name="adj2" fmla="val 247323"/>
              <a:gd name="adj3" fmla="val 24264"/>
              <a:gd name="adj4" fmla="val 68199"/>
            </a:avLst>
          </a:prstGeom>
          <a:gradFill rotWithShape="1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600" b="1"/>
              <a:t>Разработка типового антитеррористического мобилизационного </a:t>
            </a:r>
            <a:r>
              <a:rPr lang="ru-RU" sz="1600" b="1" i="1"/>
              <a:t>плана</a:t>
            </a:r>
            <a:r>
              <a:rPr lang="ru-RU" sz="1600" i="1"/>
              <a:t> </a:t>
            </a:r>
            <a:r>
              <a:rPr lang="ru-RU" sz="1600"/>
              <a:t>(план антитеррористической и противодиверсионной защиты объекта от конкретных угроз)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39750" y="1484313"/>
            <a:ext cx="7993063" cy="287337"/>
          </a:xfrm>
          <a:prstGeom prst="flowChartAlternateProcess">
            <a:avLst/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400"/>
              <a:t>План, как правило, содержит три основных раздела и приложения. 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501650" y="1868488"/>
            <a:ext cx="8099425" cy="2092325"/>
            <a:chOff x="316" y="1177"/>
            <a:chExt cx="5102" cy="1318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38" y="1224"/>
              <a:ext cx="5080" cy="127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>
                    <a:alpha val="39999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 b="1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16" y="1177"/>
              <a:ext cx="22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FF00"/>
                  </a:solidFill>
                </a:rPr>
                <a:t>В первом разделе определяется:</a:t>
              </a:r>
            </a:p>
          </p:txBody>
        </p:sp>
      </p:grp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11188" y="2133600"/>
            <a:ext cx="7993062" cy="431800"/>
          </a:xfrm>
          <a:prstGeom prst="leftArrow">
            <a:avLst>
              <a:gd name="adj1" fmla="val 75694"/>
              <a:gd name="adj2" fmla="val 61789"/>
            </a:avLst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/>
              <a:t>-состав антитеррористического штаба предприятия (группа руководителей из 3-4 человек);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611188" y="2565400"/>
            <a:ext cx="7993062" cy="431800"/>
          </a:xfrm>
          <a:prstGeom prst="leftArrow">
            <a:avLst>
              <a:gd name="adj1" fmla="val 75694"/>
              <a:gd name="adj2" fmla="val 61789"/>
            </a:avLst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/>
              <a:t>-функциональные обязанности его членов;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611188" y="2997200"/>
            <a:ext cx="7993062" cy="431800"/>
          </a:xfrm>
          <a:prstGeom prst="leftArrow">
            <a:avLst>
              <a:gd name="adj1" fmla="val 75694"/>
              <a:gd name="adj2" fmla="val 61789"/>
            </a:avLst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sz="1200"/>
              <a:t>-порядок их оповещения и вызова в экстренных случаях;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11188" y="3429000"/>
            <a:ext cx="7993062" cy="504825"/>
          </a:xfrm>
          <a:prstGeom prst="leftArrow">
            <a:avLst>
              <a:gd name="adj1" fmla="val 75694"/>
              <a:gd name="adj2" fmla="val 52851"/>
            </a:avLst>
          </a:prstGeom>
          <a:gradFill rotWithShape="1">
            <a:gsLst>
              <a:gs pos="0">
                <a:srgbClr val="FFFF00"/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200"/>
              <a:t>-порядок привлечения к работе в кризисных ситуациях представителей правоохранительных органов и других ведомств.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39750" y="4076700"/>
            <a:ext cx="8064500" cy="9366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B7E7DC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600" b="1">
                <a:solidFill>
                  <a:srgbClr val="FFCC00"/>
                </a:solidFill>
              </a:rPr>
              <a:t>Второй раздел</a:t>
            </a:r>
            <a:r>
              <a:rPr lang="ru-RU" sz="1400" b="1"/>
              <a:t> </a:t>
            </a:r>
            <a:r>
              <a:rPr lang="ru-RU" sz="1400">
                <a:solidFill>
                  <a:schemeClr val="accent2"/>
                </a:solidFill>
              </a:rPr>
              <a:t>подразделяется на несколько подразделов в соответствии с типовыми кризисными ситуациями и содержит алгоритм основных действий, управленческие решения руководства и антитеррористического штаба предприятия, а также других должностных лиц и служащих, привлекаемых к выполнению антитеррористических мероприятий.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39750" y="5157788"/>
            <a:ext cx="8064500" cy="15113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accent2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600" b="1">
                <a:solidFill>
                  <a:schemeClr val="folHlink"/>
                </a:solidFill>
              </a:rPr>
              <a:t>В третьем разделе</a:t>
            </a:r>
            <a:r>
              <a:rPr lang="ru-RU" sz="1400" b="1"/>
              <a:t> </a:t>
            </a:r>
            <a:r>
              <a:rPr lang="ru-RU" sz="1400">
                <a:solidFill>
                  <a:srgbClr val="FFCC00"/>
                </a:solidFill>
              </a:rPr>
              <a:t>в зависимости от специфики производственной, административной и коммерческой деятельности излагаются мероприятия по управлению предприятием в экстремальных условиях.</a:t>
            </a:r>
          </a:p>
          <a:p>
            <a:r>
              <a:rPr lang="ru-RU" sz="1400">
                <a:solidFill>
                  <a:srgbClr val="FFCC00"/>
                </a:solidFill>
              </a:rPr>
              <a:t>Приложением к типовому антитеррористическому мобилизационному плану являются памятки и инструкции диспетчерской службе, службе охраны, работающему персоналу, а также посетителям предприятия (если это представляется актуальным).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75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75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1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3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6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5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1329</Words>
  <Application>Microsoft Office PowerPoint</Application>
  <PresentationFormat>On-screen Show (4:3)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Оформление по умолчанию</vt:lpstr>
      <vt:lpstr>МЕТОДЫ ПРОТИВОДЕЙСТВИЯ ТЕРРОРИЗМУ. ПУТИ ВЫЯВЛЕНИЯ, ПРЕДУПРЕЖДЕНИЯ И ПРЕСЕЧЕНИЯ ТЕРРОРИЗМА </vt:lpstr>
      <vt:lpstr>Антитеррористическая деятельность в России – это системная деятельность государственных органов, юридических лиц, независимо от форм собственности, а также общественных объединений и граждан в пределах своих полномочий по предупреждению, выявлению, пресечению, раскрытию, расследованию и минимизации последствий террористической деятельности, направленной на нанесение ущерба личности, обществу, государству.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ПРОТИВОДЕЙСТВИЯ ТЕРРОРИЗМУ. ПУТИ ВЫЯВЛЕНИЯ, ПРЕДУПРЕЖДЕНИЯ И ПРЕСЕЧЕНИЯ ТЕРРОРИЗМА. </dc:title>
  <dc:creator>AERS</dc:creator>
  <cp:lastModifiedBy>Windows User</cp:lastModifiedBy>
  <cp:revision>5</cp:revision>
  <dcterms:created xsi:type="dcterms:W3CDTF">2006-03-28T17:10:35Z</dcterms:created>
  <dcterms:modified xsi:type="dcterms:W3CDTF">2016-09-21T11:38:11Z</dcterms:modified>
</cp:coreProperties>
</file>